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84" r:id="rId23"/>
    <p:sldId id="276" r:id="rId24"/>
    <p:sldId id="277" r:id="rId25"/>
    <p:sldId id="278" r:id="rId26"/>
    <p:sldId id="279" r:id="rId27"/>
    <p:sldId id="280" r:id="rId28"/>
    <p:sldId id="281" r:id="rId29"/>
    <p:sldId id="285" r:id="rId30"/>
    <p:sldId id="283"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B7A43FF-224B-4B40-B5C0-AA521AA518B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2789426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7A43FF-224B-4B40-B5C0-AA521AA518B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237339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7A43FF-224B-4B40-B5C0-AA521AA518B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1667604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7A43FF-224B-4B40-B5C0-AA521AA518B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2167537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7A43FF-224B-4B40-B5C0-AA521AA518BD}"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1392779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7A43FF-224B-4B40-B5C0-AA521AA518BD}"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337961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B7A43FF-224B-4B40-B5C0-AA521AA518BD}"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3646038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7A43FF-224B-4B40-B5C0-AA521AA518B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3399381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7A43FF-224B-4B40-B5C0-AA521AA518B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2633879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7A43FF-224B-4B40-B5C0-AA521AA518B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3955513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7A43FF-224B-4B40-B5C0-AA521AA518B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3036113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7A43FF-224B-4B40-B5C0-AA521AA518B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46285D8-26B8-4902-9961-5A17F8669986}"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784875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B7A43FF-224B-4B40-B5C0-AA521AA518BD}"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1825992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6B7A43FF-224B-4B40-B5C0-AA521AA518BD}"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2003527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6B7A43FF-224B-4B40-B5C0-AA521AA518BD}"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4226029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7A43FF-224B-4B40-B5C0-AA521AA518BD}"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6285D8-26B8-4902-9961-5A17F8669986}" type="slidenum">
              <a:rPr lang="en-US" smtClean="0"/>
              <a:t>‹#›</a:t>
            </a:fld>
            <a:endParaRPr lang="en-US"/>
          </a:p>
        </p:txBody>
      </p:sp>
    </p:spTree>
    <p:extLst>
      <p:ext uri="{BB962C8B-B14F-4D97-AF65-F5344CB8AC3E}">
        <p14:creationId xmlns:p14="http://schemas.microsoft.com/office/powerpoint/2010/main" val="23876251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B7A43FF-224B-4B40-B5C0-AA521AA518BD}" type="datetimeFigureOut">
              <a:rPr lang="en-US" smtClean="0"/>
              <a:t>9/9/2026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846285D8-26B8-4902-9961-5A17F8669986}" type="slidenum">
              <a:rPr lang="en-US" smtClean="0"/>
              <a:t>‹#›</a:t>
            </a:fld>
            <a:endParaRPr lang="en-US"/>
          </a:p>
        </p:txBody>
      </p:sp>
    </p:spTree>
    <p:extLst>
      <p:ext uri="{BB962C8B-B14F-4D97-AF65-F5344CB8AC3E}">
        <p14:creationId xmlns:p14="http://schemas.microsoft.com/office/powerpoint/2010/main" val="814741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B7A43FF-224B-4B40-B5C0-AA521AA518BD}" type="datetimeFigureOut">
              <a:rPr lang="en-US" smtClean="0"/>
              <a:t>9/9/2026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846285D8-26B8-4902-9961-5A17F8669986}" type="slidenum">
              <a:rPr lang="en-US" smtClean="0"/>
              <a:t>‹#›</a:t>
            </a:fld>
            <a:endParaRPr lang="en-US"/>
          </a:p>
        </p:txBody>
      </p:sp>
    </p:spTree>
    <p:extLst>
      <p:ext uri="{BB962C8B-B14F-4D97-AF65-F5344CB8AC3E}">
        <p14:creationId xmlns:p14="http://schemas.microsoft.com/office/powerpoint/2010/main" val="416794457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9083FA-60B5-4786-BA25-B6428AE67DBD}"/>
              </a:ext>
            </a:extLst>
          </p:cNvPr>
          <p:cNvPicPr>
            <a:picLocks noChangeAspect="1"/>
          </p:cNvPicPr>
          <p:nvPr/>
        </p:nvPicPr>
        <p:blipFill>
          <a:blip r:embed="rId2"/>
          <a:stretch>
            <a:fillRect/>
          </a:stretch>
        </p:blipFill>
        <p:spPr>
          <a:xfrm>
            <a:off x="1228437" y="0"/>
            <a:ext cx="7821298" cy="6858000"/>
          </a:xfrm>
          <a:prstGeom prst="rect">
            <a:avLst/>
          </a:prstGeom>
        </p:spPr>
      </p:pic>
    </p:spTree>
    <p:extLst>
      <p:ext uri="{BB962C8B-B14F-4D97-AF65-F5344CB8AC3E}">
        <p14:creationId xmlns:p14="http://schemas.microsoft.com/office/powerpoint/2010/main" val="3297145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087F1-B542-49D9-8937-2F68FBD5C0C7}"/>
              </a:ext>
            </a:extLst>
          </p:cNvPr>
          <p:cNvSpPr>
            <a:spLocks noGrp="1"/>
          </p:cNvSpPr>
          <p:nvPr>
            <p:ph type="ctrTitle"/>
          </p:nvPr>
        </p:nvSpPr>
        <p:spPr/>
        <p:txBody>
          <a:bodyPr/>
          <a:lstStyle/>
          <a:p>
            <a:r>
              <a:rPr lang="fa-IR" dirty="0"/>
              <a:t>تخلفات اداری</a:t>
            </a:r>
            <a:endParaRPr lang="en-US" dirty="0"/>
          </a:p>
        </p:txBody>
      </p:sp>
      <p:sp>
        <p:nvSpPr>
          <p:cNvPr id="3" name="Subtitle 2">
            <a:extLst>
              <a:ext uri="{FF2B5EF4-FFF2-40B4-BE49-F238E27FC236}">
                <a16:creationId xmlns:a16="http://schemas.microsoft.com/office/drawing/2014/main" id="{E3EF39DE-91F2-41B9-B31E-3B7DB1C66405}"/>
              </a:ext>
            </a:extLst>
          </p:cNvPr>
          <p:cNvSpPr>
            <a:spLocks noGrp="1"/>
          </p:cNvSpPr>
          <p:nvPr>
            <p:ph type="subTitle" idx="1"/>
          </p:nvPr>
        </p:nvSpPr>
        <p:spPr/>
        <p:txBody>
          <a:bodyPr/>
          <a:lstStyle/>
          <a:p>
            <a:r>
              <a:rPr lang="fa-IR" dirty="0"/>
              <a:t>ارائه دهنده: مهندس مجتبی کرمی منش</a:t>
            </a:r>
          </a:p>
          <a:p>
            <a:r>
              <a:rPr lang="fa-IR" dirty="0"/>
              <a:t>رئیس هیات بدوی رسیدگی به تخلفات اداری کارکنان</a:t>
            </a:r>
            <a:endParaRPr lang="en-US" dirty="0"/>
          </a:p>
        </p:txBody>
      </p:sp>
    </p:spTree>
    <p:extLst>
      <p:ext uri="{BB962C8B-B14F-4D97-AF65-F5344CB8AC3E}">
        <p14:creationId xmlns:p14="http://schemas.microsoft.com/office/powerpoint/2010/main" val="167959940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B5C9CC9-092A-4E50-ABE1-766843C8C8CA}"/>
              </a:ext>
            </a:extLst>
          </p:cNvPr>
          <p:cNvSpPr/>
          <p:nvPr/>
        </p:nvSpPr>
        <p:spPr>
          <a:xfrm>
            <a:off x="2088859" y="565143"/>
            <a:ext cx="8162488" cy="1365438"/>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به منظور رسیدگی به تخلفات اداری در هر یک از دستگاه‌های مشمول این قانون هیأتهای تحت عنوان ‌ هیأت رسیدگی به تخلفات اداری‌ کارمندان تشکیل خواهد شد. هیأتهای مزبور شامل هیأتهای بدوی و تجدید نظر می‌باشد</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C82A1D42-4675-4743-BA26-1A0AC43117C8}"/>
              </a:ext>
            </a:extLst>
          </p:cNvPr>
          <p:cNvSpPr/>
          <p:nvPr/>
        </p:nvSpPr>
        <p:spPr>
          <a:xfrm>
            <a:off x="2214694" y="2240975"/>
            <a:ext cx="8162488" cy="2163349"/>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هر یک از هیأتهای بدوی و تجدید نظر دارای سه عضو اصلی و یک یا دو عضو علی‌البدل می‌باشد که با حکم وزیر یا بالاترین مقام سازمان‌ مستقل دولتی مربوط و سایر دستگاه‌های موضوع تبصره ماده یک برای مدت سه سال منصوب می‌شوند و انتصاب مجدد آنان بلامانع است</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۱ – </a:t>
            </a:r>
            <a:r>
              <a:rPr lang="ar-SA" dirty="0">
                <a:latin typeface="Calibri" panose="020F0502020204030204" pitchFamily="34" charset="0"/>
                <a:ea typeface="Calibri" panose="020F0502020204030204" pitchFamily="34" charset="0"/>
              </a:rPr>
              <a:t>در غیاب اعضای اصلی اعضای علی‌البدل به جای آنان انجام وظیفه خواهند نمود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75106523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B770DAC-5BA1-4778-8441-A1D32F39C4CF}"/>
              </a:ext>
            </a:extLst>
          </p:cNvPr>
          <p:cNvSpPr/>
          <p:nvPr/>
        </p:nvSpPr>
        <p:spPr>
          <a:xfrm>
            <a:off x="679508" y="416148"/>
            <a:ext cx="9789952" cy="4650056"/>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۳</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برکناری اعضای هیأتهای بدوی و تجدید نظر با پیشنهاد وزیر یا بالاترین مقام سازمان مستقل دولتی و سایر دستگاه‌های موضوع تبصره </a:t>
            </a:r>
            <a:r>
              <a:rPr lang="fa-IR" dirty="0">
                <a:latin typeface="Calibri" panose="020F0502020204030204" pitchFamily="34" charset="0"/>
                <a:ea typeface="Calibri" panose="020F0502020204030204" pitchFamily="34" charset="0"/>
              </a:rPr>
              <a:t>۱‌</a:t>
            </a: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a:t>
            </a:r>
            <a:r>
              <a:rPr lang="ar-SA" dirty="0">
                <a:latin typeface="Calibri" panose="020F0502020204030204" pitchFamily="34" charset="0"/>
                <a:ea typeface="Calibri" panose="020F0502020204030204" pitchFamily="34" charset="0"/>
              </a:rPr>
              <a:t> و تصویب هیأت عالی نظارت صورت می‌گیرد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۴</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صلاحیت رسیدگی به تخلفات اداری کارمندان با هیأت بدوی است و آراء صادره در صورتی که قابل تجدید نظر نباشد از تاریخ ابلاغ، قطعی‌و لازم‌الاجراء است. در مورد آرایی که قابل تجدید نظر باشد هر گاه کارمند ظرف </a:t>
            </a:r>
            <a:r>
              <a:rPr lang="fa-IR" dirty="0">
                <a:latin typeface="Calibri" panose="020F0502020204030204" pitchFamily="34" charset="0"/>
                <a:ea typeface="Calibri" panose="020F0502020204030204" pitchFamily="34" charset="0"/>
              </a:rPr>
              <a:t>۳۰</a:t>
            </a:r>
            <a:r>
              <a:rPr lang="ar-SA" dirty="0">
                <a:latin typeface="Calibri" panose="020F0502020204030204" pitchFamily="34" charset="0"/>
                <a:ea typeface="Calibri" panose="020F0502020204030204" pitchFamily="34" charset="0"/>
              </a:rPr>
              <a:t> روز از تاریخ ابلاغ رأی درخواست تجدید نظر نماید، هیأت تجدید‌نظر مکلف به رسیدگی است. آرای هیأت تجدید نظر از تاریخ ابلاغ قطعی و لازم‌الاجرا است</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۱ – </a:t>
            </a:r>
            <a:r>
              <a:rPr lang="ar-SA" dirty="0">
                <a:latin typeface="Calibri" panose="020F0502020204030204" pitchFamily="34" charset="0"/>
                <a:ea typeface="Calibri" panose="020F0502020204030204" pitchFamily="34" charset="0"/>
              </a:rPr>
              <a:t>هر گاه رأی هیأت بدوی قابل تجدید نظر باشد و متهم ظرف مهلت مقرر درخواست تجدید نظر ننماید رأی صادر شده قطعیت می‌یابد و‌از تاریخ انقضای مهلت یاد شده لازم‌الاجراء است</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597862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EEED46-6CB9-48C5-ADBC-CF7FBFE5CA8F}"/>
              </a:ext>
            </a:extLst>
          </p:cNvPr>
          <p:cNvSpPr/>
          <p:nvPr/>
        </p:nvSpPr>
        <p:spPr>
          <a:xfrm>
            <a:off x="279634" y="557478"/>
            <a:ext cx="10177493" cy="1469826"/>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۵</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به منظور تسریع در جمع‌آوری دلایل و تهیه و تکمیل اطلاعات و مدارک هیأتها می‌توانند از یک یا چند گروه تحقیق استفاده نمایند. شرح‌ وظایف، تعداد اعضاء و شرایط عضویت در گروه‌های تحقیق، در آیین‌نامه اجرایی این قانون مشخص می‌شود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p:txBody>
      </p:sp>
      <p:sp>
        <p:nvSpPr>
          <p:cNvPr id="3" name="Rectangle 2">
            <a:extLst>
              <a:ext uri="{FF2B5EF4-FFF2-40B4-BE49-F238E27FC236}">
                <a16:creationId xmlns:a16="http://schemas.microsoft.com/office/drawing/2014/main" id="{3FF4DFFC-ED50-40FD-BD3F-17801AB63D01}"/>
              </a:ext>
            </a:extLst>
          </p:cNvPr>
          <p:cNvSpPr/>
          <p:nvPr/>
        </p:nvSpPr>
        <p:spPr>
          <a:xfrm>
            <a:off x="1592760" y="1965908"/>
            <a:ext cx="8864367" cy="2364109"/>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۷</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اعضای هیأتهای بدوی یا تجدید نظر در موارد زیر در رسیدگی و صدور رأی شرکت نخواهند کرد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‌الف – عضو هیأت با متهم قرابت نسبی یا سببی تا درجه دوم از طبقه سوم داشته باشد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r>
              <a:rPr lang="ar-SA" dirty="0">
                <a:latin typeface="Calibri" panose="020F0502020204030204" pitchFamily="34" charset="0"/>
                <a:ea typeface="Calibri" panose="020F0502020204030204" pitchFamily="34" charset="0"/>
              </a:rPr>
              <a:t>ب – عضو هیأت با متهم دعوای حقوقی یا جزایی داشته یا در دعوای طرح شده ذینفع باشد</a:t>
            </a:r>
            <a:r>
              <a:rPr lang="fa-IR" dirty="0">
                <a:latin typeface="Calibri" panose="020F0502020204030204" pitchFamily="34" charset="0"/>
                <a:ea typeface="Calibri" panose="020F0502020204030204" pitchFamily="34" charset="0"/>
              </a:rPr>
              <a:t>.</a:t>
            </a:r>
            <a:endParaRPr lang="en-US" dirty="0"/>
          </a:p>
        </p:txBody>
      </p:sp>
    </p:spTree>
    <p:extLst>
      <p:ext uri="{BB962C8B-B14F-4D97-AF65-F5344CB8AC3E}">
        <p14:creationId xmlns:p14="http://schemas.microsoft.com/office/powerpoint/2010/main" val="3577796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7A24BC-8B09-4B18-8134-E96713F6C34A}"/>
              </a:ext>
            </a:extLst>
          </p:cNvPr>
          <p:cNvSpPr/>
          <p:nvPr/>
        </p:nvSpPr>
        <p:spPr>
          <a:xfrm>
            <a:off x="1482629" y="624733"/>
            <a:ext cx="8738532" cy="772712"/>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۸</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تخلفات اداری به قرار زیر است</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EE04E838-5D71-41CB-86EE-D25D7D729CE9}"/>
              </a:ext>
            </a:extLst>
          </p:cNvPr>
          <p:cNvSpPr/>
          <p:nvPr/>
        </p:nvSpPr>
        <p:spPr>
          <a:xfrm>
            <a:off x="4253348" y="1397445"/>
            <a:ext cx="6096000" cy="5058629"/>
          </a:xfrm>
          <a:prstGeom prst="rect">
            <a:avLst/>
          </a:prstGeom>
        </p:spPr>
        <p:txBody>
          <a:bodyPr>
            <a:spAutoFit/>
          </a:bodyPr>
          <a:lstStyle/>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اعمال و رفتار خلاف شئون شغلی یا اداری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۲</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نقض قوانین و مقررات مربوط</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۳</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ایجاد نارضایتی در ارباب رجوع یا انجام ندادن یا تأخیر در انجام امور قانونی آنها بدون دلیل</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۴</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ایراد تهمت و افترا، هتک حیثیت</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۵</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اخاذی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۶</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اختلاس</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5146206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F3C522-B2D1-4996-9D07-641FCBD091E6}"/>
              </a:ext>
            </a:extLst>
          </p:cNvPr>
          <p:cNvSpPr/>
          <p:nvPr/>
        </p:nvSpPr>
        <p:spPr>
          <a:xfrm>
            <a:off x="1688983" y="655514"/>
            <a:ext cx="8688198" cy="5161221"/>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rPr>
              <a:t>۷</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تبعیض یا اعمال غرض یا روابط غیر اداری در اجرای قوانین و مقررات نسبت به اشخاص</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۸</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ترک خدمت در خلال ساعات موظف اداری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۹</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تکرار در تأخیر ورود به محل خدمت یا تکرار خروج از آن بدون کسب مجوز</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۱۰</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تسامح در حفظ اموال و اسناد و وجوه دولتی، ایراد خسارات به اموال دولتی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۱۱</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افشای اسرار و اسناد محرمانه اداری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۱۲</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ارتباط و تماس غیر مجاز با اتباع بیگانه</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۱۳</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سرپیچی از اجرای دستورهای مقامهای بالاتر در حدود وظایف اداری</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16664314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CA36BC-6437-437E-96F0-0A202D199D27}"/>
              </a:ext>
            </a:extLst>
          </p:cNvPr>
          <p:cNvSpPr/>
          <p:nvPr/>
        </p:nvSpPr>
        <p:spPr>
          <a:xfrm>
            <a:off x="1546371" y="540882"/>
            <a:ext cx="8939868" cy="5356787"/>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rPr>
              <a:t>۱۴</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کم‌کاری یا سهل‌ انگاری در انجام وظایف محول شده</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۱۵</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سهل‌ انگاری رؤسا و مدیران در ندادن گزارش تخلفات کارمندان تحت امر</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۱۶</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ارائه گواهی یا گزارش خلاف واقع در امور اداری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۱۷</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گرفتن وجوهی غیر از آن چه در قوانین و مقررات تعیین شده یا اخذ هر گونه مالی که در عرف رشوه‌ خواری تلقی می‌شود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۱۸</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تسلیم مدارک به اشخاصی که حق دریافت آن را ندارند یا خودداری از تسلیم مدارک به اشخاص که حق دریافت آن را دارند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۱۹</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تعطیل خدمت در اوقات مقرر اداری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0507065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2E978B-7AEF-4236-ABA6-7670F92EF0F5}"/>
              </a:ext>
            </a:extLst>
          </p:cNvPr>
          <p:cNvSpPr/>
          <p:nvPr/>
        </p:nvSpPr>
        <p:spPr>
          <a:xfrm>
            <a:off x="1990987" y="579045"/>
            <a:ext cx="8545585" cy="4363310"/>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rPr>
              <a:t>۲۰</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رعایت نکردن حجاب اسلامی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۲۱</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رعایت نکردن شئون و شعایر اسلامی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۲۲</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اختفا، نگهداری، حمل، توزیع و خرید و فروش مواد مخدر</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۲۳</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استعمال یا اعتیاد به مواد مخدر</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۲۴</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داشتن شغل دولتی دیگر به استثنای سمتهای آموزشی و تحقیقاتی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۲۵</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هر نوع استفاده غیر مجاز از شئون یا موقعیت شغلی و امکانات و اموال دولتی</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718701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2C1B0E-69C9-413E-A27C-C407649C0ABE}"/>
              </a:ext>
            </a:extLst>
          </p:cNvPr>
          <p:cNvSpPr/>
          <p:nvPr/>
        </p:nvSpPr>
        <p:spPr>
          <a:xfrm>
            <a:off x="1932264" y="598176"/>
            <a:ext cx="8327472" cy="1969578"/>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rPr>
              <a:t>۲۶</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جعل یا مخدوش نمودن و دست بردن در اسناد و اوراق رسمی یا دولتی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۲۷</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دست بردن در سولات، اوراق، مدارک و دفاتر امتحانی، افشای سوألات امتحانی یا تعویض آن‌ها</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۲۸</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دادن نمره یا امتیاز، بر خلاف ضوابط</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0344E06D-433A-4232-BAEF-CD4AF0EC3E2E}"/>
              </a:ext>
            </a:extLst>
          </p:cNvPr>
          <p:cNvSpPr/>
          <p:nvPr/>
        </p:nvSpPr>
        <p:spPr>
          <a:xfrm>
            <a:off x="1785456" y="2967149"/>
            <a:ext cx="8621087" cy="2265941"/>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rPr>
              <a:t>۲۹</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غیبت غیر موجه به صورت متناوب یا متوالی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۳۰</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سوء استفاده از مقام و موقعیت اداری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۳۱</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توقیف، اختفا، بازرسی یا باز کردن پاکتها و محمولات پستی یا معدوم کردن آنها و استراق سمع بدون مجوز قانونی</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86554841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C729CD-F3F3-4043-8AFF-210B6CBD07A6}"/>
              </a:ext>
            </a:extLst>
          </p:cNvPr>
          <p:cNvSpPr/>
          <p:nvPr/>
        </p:nvSpPr>
        <p:spPr>
          <a:xfrm>
            <a:off x="666572" y="554011"/>
            <a:ext cx="9791703" cy="2562305"/>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rPr>
              <a:t>۳۲</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کارشکنی و شایعه‌پراکنی، وادار ساختن یا تحریک دیگران به کارشکنی یا کم‌کاری و ایراد خسارت به اموال دولتی و اعمال فشارهای فردی‌برای تحصیل مقاصد غیر قانونی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۳۳</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شرکت در تحصن، اعتصاب و تظاهرات غیر قانونی، یا تحریک به برپایی تحصن، اعتصاب و تظاهرات غیر قانونی و اعمال فشارهای گروهی‌برای تحصیل مقاصد غیر قانونی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۳۴</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عضویت در یکی از فرقه‌های ضاله که از نظر اسلام مردود شناخته شده‌اند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2005855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9789E3-D42E-458E-A973-664D26B5F083}"/>
              </a:ext>
            </a:extLst>
          </p:cNvPr>
          <p:cNvSpPr/>
          <p:nvPr/>
        </p:nvSpPr>
        <p:spPr>
          <a:xfrm>
            <a:off x="1124125" y="493731"/>
            <a:ext cx="9227889" cy="2767489"/>
          </a:xfrm>
          <a:prstGeom prst="rect">
            <a:avLst/>
          </a:prstGeom>
        </p:spPr>
        <p:txBody>
          <a:bodyPr wrap="square">
            <a:spAutoFit/>
          </a:bodyPr>
          <a:lstStyle/>
          <a:p>
            <a:pPr algn="r" rtl="1">
              <a:lnSpc>
                <a:spcPct val="107000"/>
              </a:lnSpc>
              <a:spcAft>
                <a:spcPts val="800"/>
              </a:spcAft>
            </a:pPr>
            <a:r>
              <a:rPr lang="fa-IR" dirty="0">
                <a:latin typeface="Calibri" panose="020F0502020204030204" pitchFamily="34" charset="0"/>
                <a:ea typeface="Calibri" panose="020F0502020204030204" pitchFamily="34" charset="0"/>
              </a:rPr>
              <a:t>۳۵</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همکاری با ساواک منحله به عنوان مأمور یا منبع خبری و داشتن فعالیت یا دادن گزارش ضد مردمی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۳۶</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عضویت در سازمانهایی که مرامنامه یا اساسنامه آنها مبتنی بر نفی ادیان الهی است یا طرفداری و فعالیت به نفع آنها</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۳۷</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عضویت در گروه‌های محارب یا طرفداری و فعالیت به نفع آنها</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fa-IR" dirty="0">
                <a:latin typeface="Calibri" panose="020F0502020204030204" pitchFamily="34" charset="0"/>
                <a:ea typeface="Calibri" panose="020F0502020204030204" pitchFamily="34" charset="0"/>
              </a:rPr>
              <a:t>۳۸</a:t>
            </a:r>
            <a:r>
              <a:rPr lang="en-US" dirty="0">
                <a:latin typeface="Calibri" panose="020F0502020204030204" pitchFamily="34" charset="0"/>
                <a:ea typeface="Calibri" panose="020F0502020204030204" pitchFamily="34" charset="0"/>
                <a:cs typeface="Arial" panose="020B0604020202020204" pitchFamily="34" charset="0"/>
              </a:rPr>
              <a:t> – </a:t>
            </a:r>
            <a:r>
              <a:rPr lang="fa-IR" dirty="0">
                <a:latin typeface="Calibri" panose="020F0502020204030204" pitchFamily="34" charset="0"/>
                <a:ea typeface="Calibri" panose="020F0502020204030204" pitchFamily="34" charset="0"/>
              </a:rPr>
              <a:t>عضویت در تشکیلات فراماسونری</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5486876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815F1A-3D7A-41B6-983E-9A736C89CA41}"/>
              </a:ext>
            </a:extLst>
          </p:cNvPr>
          <p:cNvSpPr/>
          <p:nvPr/>
        </p:nvSpPr>
        <p:spPr>
          <a:xfrm>
            <a:off x="4331515" y="484001"/>
            <a:ext cx="6096000" cy="772712"/>
          </a:xfrm>
          <a:prstGeom prst="rect">
            <a:avLst/>
          </a:prstGeom>
        </p:spPr>
        <p:txBody>
          <a:bodyPr>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۹</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تنبیهات اداری به ترتیب زیر عبارتند از</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68A9F44D-5F40-42E5-92B3-93F8F22500F8}"/>
              </a:ext>
            </a:extLst>
          </p:cNvPr>
          <p:cNvSpPr/>
          <p:nvPr/>
        </p:nvSpPr>
        <p:spPr>
          <a:xfrm>
            <a:off x="587230" y="1444079"/>
            <a:ext cx="9907398" cy="5161221"/>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‌الف – اخطار کتبی بدون درج در پرونده استخدامی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ب – توبیخ کتبی با درج در پرونده استخدامی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ج – کسر حقوق و فوق‌العاده شغل یا عناوین مشابه حداکثر تا [ یک سوم از یک ماه ] تا یک سال</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‌د – انفصال موقت از یک ماه تا یک سال</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ه – تغییر محل جغرافیایی خدمت به مدت یک تا پنج سال</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‌و – تنزل مقام و یا محرومیت از انتصاب به پستهای حساس و مدیریتی در دستگاه‌های دولتی و دستگاه‌های مشمول این قانون</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‌ز – تنزل یک یا دو گروه و یا تعویق در اعطای یک یا دو گروه به مدت یک یا دو سال</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53013441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3F5AFF-8883-46D7-A8FB-E3F065911744}"/>
              </a:ext>
            </a:extLst>
          </p:cNvPr>
          <p:cNvSpPr/>
          <p:nvPr/>
        </p:nvSpPr>
        <p:spPr>
          <a:xfrm>
            <a:off x="385894" y="568328"/>
            <a:ext cx="10159068" cy="3652154"/>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ح – بازخرید خدمت در صورت داشتن کمتر از </a:t>
            </a:r>
            <a:r>
              <a:rPr lang="fa-IR" dirty="0">
                <a:latin typeface="Calibri" panose="020F0502020204030204" pitchFamily="34" charset="0"/>
                <a:ea typeface="Calibri" panose="020F0502020204030204" pitchFamily="34" charset="0"/>
              </a:rPr>
              <a:t>۲۰</a:t>
            </a:r>
            <a:r>
              <a:rPr lang="ar-SA" dirty="0">
                <a:latin typeface="Calibri" panose="020F0502020204030204" pitchFamily="34" charset="0"/>
                <a:ea typeface="Calibri" panose="020F0502020204030204" pitchFamily="34" charset="0"/>
              </a:rPr>
              <a:t> سال سابقه خدمت دولتی در مورد مستخدمین زن و کمتر از </a:t>
            </a:r>
            <a:r>
              <a:rPr lang="fa-IR" dirty="0">
                <a:latin typeface="Calibri" panose="020F0502020204030204" pitchFamily="34" charset="0"/>
                <a:ea typeface="Calibri" panose="020F0502020204030204" pitchFamily="34" charset="0"/>
              </a:rPr>
              <a:t>۲۵</a:t>
            </a:r>
            <a:r>
              <a:rPr lang="ar-SA" dirty="0">
                <a:latin typeface="Calibri" panose="020F0502020204030204" pitchFamily="34" charset="0"/>
                <a:ea typeface="Calibri" panose="020F0502020204030204" pitchFamily="34" charset="0"/>
              </a:rPr>
              <a:t> سال سابقه خدمت دولتی در‌مورد مستخدمین مرد با پرداخت </a:t>
            </a:r>
            <a:r>
              <a:rPr lang="fa-IR" dirty="0">
                <a:latin typeface="Calibri" panose="020F0502020204030204" pitchFamily="34" charset="0"/>
                <a:ea typeface="Calibri" panose="020F0502020204030204" pitchFamily="34" charset="0"/>
              </a:rPr>
              <a:t>۳۰</a:t>
            </a:r>
            <a:r>
              <a:rPr lang="ar-SA" dirty="0">
                <a:latin typeface="Calibri" panose="020F0502020204030204" pitchFamily="34" charset="0"/>
                <a:ea typeface="Calibri" panose="020F0502020204030204" pitchFamily="34" charset="0"/>
              </a:rPr>
              <a:t> تا </a:t>
            </a:r>
            <a:r>
              <a:rPr lang="fa-IR" dirty="0">
                <a:latin typeface="Calibri" panose="020F0502020204030204" pitchFamily="34" charset="0"/>
                <a:ea typeface="Calibri" panose="020F0502020204030204" pitchFamily="34" charset="0"/>
              </a:rPr>
              <a:t>۴۵</a:t>
            </a:r>
            <a:r>
              <a:rPr lang="ar-SA" dirty="0">
                <a:latin typeface="Calibri" panose="020F0502020204030204" pitchFamily="34" charset="0"/>
                <a:ea typeface="Calibri" panose="020F0502020204030204" pitchFamily="34" charset="0"/>
              </a:rPr>
              <a:t> روز حقوق مبنای مربوط در قبال هر سال خدمت به تشخیص هیأت صادرکننده رأی</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ط – بازنشستگی در صورت داشتن بیش از بیست سال سابقه خدمت دولتی برای مستخدمین زن و بیش از </a:t>
            </a:r>
            <a:r>
              <a:rPr lang="fa-IR" dirty="0">
                <a:latin typeface="Calibri" panose="020F0502020204030204" pitchFamily="34" charset="0"/>
                <a:ea typeface="Calibri" panose="020F0502020204030204" pitchFamily="34" charset="0"/>
              </a:rPr>
              <a:t>۲۵ </a:t>
            </a:r>
            <a:r>
              <a:rPr lang="ar-SA" dirty="0">
                <a:latin typeface="Calibri" panose="020F0502020204030204" pitchFamily="34" charset="0"/>
                <a:ea typeface="Calibri" panose="020F0502020204030204" pitchFamily="34" charset="0"/>
              </a:rPr>
              <a:t>سال سابقه خدمت دولتی برای‌ مستخدمین مرد بر اساس سنوات خدمت دولتی با تقلیل یک یا دو گروه</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ی – اخراج از دستگاه متبوع</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r>
              <a:rPr lang="ar-SA" dirty="0">
                <a:latin typeface="Calibri" panose="020F0502020204030204" pitchFamily="34" charset="0"/>
                <a:ea typeface="Calibri" panose="020F0502020204030204" pitchFamily="34" charset="0"/>
              </a:rPr>
              <a:t>ک – انفصال دائم از خدمات دولتی و دستگاه‌های مشمول این قانون</a:t>
            </a:r>
            <a:endParaRPr lang="en-US" dirty="0"/>
          </a:p>
        </p:txBody>
      </p:sp>
    </p:spTree>
    <p:extLst>
      <p:ext uri="{BB962C8B-B14F-4D97-AF65-F5344CB8AC3E}">
        <p14:creationId xmlns:p14="http://schemas.microsoft.com/office/powerpoint/2010/main" val="102962594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5C2CD2-6E33-4758-88A1-2B54A203E41D}"/>
              </a:ext>
            </a:extLst>
          </p:cNvPr>
          <p:cNvSpPr/>
          <p:nvPr/>
        </p:nvSpPr>
        <p:spPr>
          <a:xfrm>
            <a:off x="167780" y="544873"/>
            <a:ext cx="10385571" cy="4946419"/>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۱ – </a:t>
            </a:r>
            <a:r>
              <a:rPr lang="ar-SA" dirty="0">
                <a:latin typeface="Calibri" panose="020F0502020204030204" pitchFamily="34" charset="0"/>
                <a:ea typeface="Calibri" panose="020F0502020204030204" pitchFamily="34" charset="0"/>
              </a:rPr>
              <a:t>در احتساب معدل خالص حقوق، تفاوت تطبیق و فوق‌العاده شغل مستخدمان موضوع بند ط در سه سال آخر خدمت در هنگام‌ بازنشستگی، حقوق گروه جدید (‌پس از تنزل یک تا دو گروه) ملاک محاسبه قرار می‌گیرد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۲ – </a:t>
            </a:r>
            <a:r>
              <a:rPr lang="ar-SA" dirty="0">
                <a:latin typeface="Calibri" panose="020F0502020204030204" pitchFamily="34" charset="0"/>
                <a:ea typeface="Calibri" panose="020F0502020204030204" pitchFamily="34" charset="0"/>
              </a:rPr>
              <a:t>کسور بازنشستگی یا حق بیمه (‌سهم کارمند) کارمندانی که در اجرای این قانون به انفصال دایم، اخراج یا بازخریدی محکوم شده یا‌می‌شوند و نیز حقوق و مزایای مرخصی استحقاقی استفاده نشده آنان و در مورد محکومان به بازنشستگی، حقوق و مزایای مرخصی استحقاقی استفاده‌نشده، همچنین کسور بازنشستگی یا حق بیمه کارمندانی که در گذشته در اجرای مقررات قانونی از دستگاه دولتی متبوع خود اخراج گردیده‌اند، قابل‌پرداخت است</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۳ – </a:t>
            </a:r>
            <a:r>
              <a:rPr lang="ar-SA" dirty="0">
                <a:latin typeface="Calibri" panose="020F0502020204030204" pitchFamily="34" charset="0"/>
                <a:ea typeface="Calibri" panose="020F0502020204030204" pitchFamily="34" charset="0"/>
              </a:rPr>
              <a:t>هیأتهای بدوی یا تجدید نظر، نماینده دولت در هر یک از دستگاه‌های مشمول این قانون هستند و رأی آنان به تخلف اداری کارمند تنها‌در محدوده مجازاتهای اداری معتبر است و به معنی اثبات جرمهایی که موضوع قانون مجازاتهای اسلامی است، نیست</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۴ – </a:t>
            </a:r>
            <a:r>
              <a:rPr lang="ar-SA" dirty="0">
                <a:latin typeface="Calibri" panose="020F0502020204030204" pitchFamily="34" charset="0"/>
                <a:ea typeface="Calibri" panose="020F0502020204030204" pitchFamily="34" charset="0"/>
              </a:rPr>
              <a:t>هیأتها پس از رسیدگی به اتهام یا اتهامات منتسب به کارمند، در صورت احراز تخلف یا تخلفات، در مورد هر پرونده صرفاً یکی از‌مجازاتهای موضوع این قانون را اعمال خواهند نمود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1142761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66CE3E-4DE9-4926-B824-F3666DD6A1A1}"/>
              </a:ext>
            </a:extLst>
          </p:cNvPr>
          <p:cNvSpPr/>
          <p:nvPr/>
        </p:nvSpPr>
        <p:spPr>
          <a:xfrm>
            <a:off x="2427214" y="604268"/>
            <a:ext cx="8109358" cy="772712"/>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۱۰</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فقط مجازاتهای بندهای د، ه، ح، ط، ی، ک ماده </a:t>
            </a:r>
            <a:r>
              <a:rPr lang="fa-IR" dirty="0">
                <a:latin typeface="Calibri" panose="020F0502020204030204" pitchFamily="34" charset="0"/>
                <a:ea typeface="Calibri" panose="020F0502020204030204" pitchFamily="34" charset="0"/>
              </a:rPr>
              <a:t>۹</a:t>
            </a:r>
            <a:r>
              <a:rPr lang="ar-SA" dirty="0">
                <a:latin typeface="Calibri" panose="020F0502020204030204" pitchFamily="34" charset="0"/>
                <a:ea typeface="Calibri" panose="020F0502020204030204" pitchFamily="34" charset="0"/>
              </a:rPr>
              <a:t> این قانون قابل تجدید نظر در هیأتهای تجدید نظر هستند</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09DC77DE-D8B1-4B43-9C9C-2D1BD0A634B3}"/>
              </a:ext>
            </a:extLst>
          </p:cNvPr>
          <p:cNvSpPr/>
          <p:nvPr/>
        </p:nvSpPr>
        <p:spPr>
          <a:xfrm>
            <a:off x="480291" y="2301736"/>
            <a:ext cx="10056281" cy="1661802"/>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۱۳</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وزراء یا معاونان آنان در صورت تفویض وزیر، رییس مجلس شورای اسلامی، بالاترین مقام سازمانهای مستقل دولتی و سایر دستگاه‌های‌ موضوع تبصره </a:t>
            </a:r>
            <a:r>
              <a:rPr lang="fa-IR" dirty="0">
                <a:latin typeface="Calibri" panose="020F0502020204030204" pitchFamily="34" charset="0"/>
                <a:ea typeface="Calibri" panose="020F0502020204030204" pitchFamily="34" charset="0"/>
              </a:rPr>
              <a:t>۱</a:t>
            </a:r>
            <a:r>
              <a:rPr lang="ar-SA" dirty="0">
                <a:latin typeface="Calibri" panose="020F0502020204030204" pitchFamily="34" charset="0"/>
                <a:ea typeface="Calibri" panose="020F0502020204030204" pitchFamily="34" charset="0"/>
              </a:rPr>
              <a:t> ماده </a:t>
            </a:r>
            <a:r>
              <a:rPr lang="fa-IR" dirty="0">
                <a:latin typeface="Calibri" panose="020F0502020204030204" pitchFamily="34" charset="0"/>
                <a:ea typeface="Calibri" panose="020F0502020204030204" pitchFamily="34" charset="0"/>
              </a:rPr>
              <a:t>۱</a:t>
            </a:r>
            <a:r>
              <a:rPr lang="ar-SA" dirty="0">
                <a:latin typeface="Calibri" panose="020F0502020204030204" pitchFamily="34" charset="0"/>
                <a:ea typeface="Calibri" panose="020F0502020204030204" pitchFamily="34" charset="0"/>
              </a:rPr>
              <a:t> این قانون، شهردار تهران، استانداران و رؤسای دانشگاه‌ها و مراکز مستقل آموزش عالی و تحقیقاتی و معاونان آنان می‌توانند‌کارمندانی را که پرونده آنان به هیأتهای رسیدگی ارجاع شده یا می‌شود را حداکثر به مدت سه ماه آماده به خدمت نمایند</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4" name="Rectangle 3">
            <a:extLst>
              <a:ext uri="{FF2B5EF4-FFF2-40B4-BE49-F238E27FC236}">
                <a16:creationId xmlns:a16="http://schemas.microsoft.com/office/drawing/2014/main" id="{10285A2E-29B3-44C1-BA0B-7E7A0AEF9426}"/>
              </a:ext>
            </a:extLst>
          </p:cNvPr>
          <p:cNvSpPr/>
          <p:nvPr/>
        </p:nvSpPr>
        <p:spPr>
          <a:xfrm>
            <a:off x="480291" y="4405052"/>
            <a:ext cx="10056281" cy="670120"/>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۲ – </a:t>
            </a:r>
            <a:r>
              <a:rPr lang="ar-SA" dirty="0">
                <a:latin typeface="Calibri" panose="020F0502020204030204" pitchFamily="34" charset="0"/>
                <a:ea typeface="Calibri" panose="020F0502020204030204" pitchFamily="34" charset="0"/>
              </a:rPr>
              <a:t>چنانچه کارمند پس از رسیدگی در هیأتها برائت حاصل نماید فوق‌العاده شغل یا مزایای شغل یا عناوین مشابه دوران آمادگی به خدمت بر‌اساس آخرین حقوق و مزایای قبل از این دوران پرداخت می‌شود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331423244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912AAC-C85B-4D15-9A6B-DE855AF33E00}"/>
              </a:ext>
            </a:extLst>
          </p:cNvPr>
          <p:cNvSpPr/>
          <p:nvPr/>
        </p:nvSpPr>
        <p:spPr>
          <a:xfrm>
            <a:off x="434109" y="263823"/>
            <a:ext cx="9467273" cy="1958165"/>
          </a:xfrm>
          <a:prstGeom prst="rect">
            <a:avLst/>
          </a:prstGeom>
        </p:spPr>
        <p:txBody>
          <a:bodyPr wrap="square">
            <a:spAutoFit/>
          </a:bodyPr>
          <a:lstStyle/>
          <a:p>
            <a:pPr algn="just"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۳ – </a:t>
            </a:r>
            <a:r>
              <a:rPr lang="ar-SA" dirty="0">
                <a:latin typeface="Calibri" panose="020F0502020204030204" pitchFamily="34" charset="0"/>
                <a:ea typeface="Calibri" panose="020F0502020204030204" pitchFamily="34" charset="0"/>
              </a:rPr>
              <a:t>هیأتهای بدوی </a:t>
            </a:r>
            <a:r>
              <a:rPr lang="fa-IR" dirty="0">
                <a:latin typeface="Calibri" panose="020F0502020204030204" pitchFamily="34" charset="0"/>
                <a:ea typeface="Calibri" panose="020F0502020204030204" pitchFamily="34" charset="0"/>
              </a:rPr>
              <a:t>ر</a:t>
            </a:r>
            <a:r>
              <a:rPr lang="ar-SA" dirty="0">
                <a:latin typeface="Calibri" panose="020F0502020204030204" pitchFamily="34" charset="0"/>
                <a:ea typeface="Calibri" panose="020F0502020204030204" pitchFamily="34" charset="0"/>
              </a:rPr>
              <a:t>سیدگی به تخلفات اداری مکلفند در مدت آمادگی به خدمت، به پرونده اتهامی کارمندان رسیدگی کنند و تصمیم لازم را‌اتخاذ نمایند، و در صورتی که در مدت مذکور پرونده جهت رسیدگی پژوهشی به هیأت تجدید نظر ارجاع شود مدت آمادگی به خدمت برای سه ماه‌دیگر قابل تمدید خواهد بود و هیأت تجدید نظر موظف است حداکثر تا پایان مدت مزبور به پرونده رسیدگی کرده رأی لازم را صادر نماید. در هر حال با‌صدور حکم قطعی هیأتهای رسیدگی حکم آمادگی به خدمت لغو می‌گردد</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0800D8A0-BDB1-4916-A550-9D8A7DF49A02}"/>
              </a:ext>
            </a:extLst>
          </p:cNvPr>
          <p:cNvSpPr/>
          <p:nvPr/>
        </p:nvSpPr>
        <p:spPr>
          <a:xfrm>
            <a:off x="434109" y="2894463"/>
            <a:ext cx="9467273" cy="1069075"/>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۱4</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هر گاه رسیدگی به اتهام کارمند به تشخیص هیأتهای بدوی و تجدید نظر مستلزم استفاده از نظر کارشناسی باشد، مورد به کارشناسی ارجاع‌می‌شود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39919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232557-78E9-4349-A4F9-4BABAE6F22C0}"/>
              </a:ext>
            </a:extLst>
          </p:cNvPr>
          <p:cNvSpPr/>
          <p:nvPr/>
        </p:nvSpPr>
        <p:spPr>
          <a:xfrm>
            <a:off x="554182" y="445227"/>
            <a:ext cx="9679709" cy="1661802"/>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۱۷</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رییس مجلس شورای اسلامی، وزرا یا بالاترین مقام سازمانهای مستقل دولتی و نهادهای انقلاب اسلامی و سازمانهای موضوع تبصره </a:t>
            </a:r>
            <a:r>
              <a:rPr lang="fa-IR" dirty="0">
                <a:latin typeface="Calibri" panose="020F0502020204030204" pitchFamily="34" charset="0"/>
                <a:ea typeface="Calibri" panose="020F0502020204030204" pitchFamily="34" charset="0"/>
              </a:rPr>
              <a:t>۱‌</a:t>
            </a: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a:t>
            </a:r>
            <a:r>
              <a:rPr lang="ar-SA" dirty="0">
                <a:latin typeface="Calibri" panose="020F0502020204030204" pitchFamily="34" charset="0"/>
                <a:ea typeface="Calibri" panose="020F0502020204030204" pitchFamily="34" charset="0"/>
              </a:rPr>
              <a:t> این قانون، شهردار تهران، شهرداران مراکز استانها، استانداران و رؤسای دانشگاه‌های می‌توانند کارمندانی را که بیش از دو ماه متوالی یا چهار ماه‌متناوب در سال بدون عذر موجه در محل خدمت خود حاضر نشده‌اند، از خدمت وزارتخانه یا دستگاه متبوع اخراج نمایند</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C750DC96-EED7-47F5-ABBC-F8920A401CBE}"/>
              </a:ext>
            </a:extLst>
          </p:cNvPr>
          <p:cNvSpPr/>
          <p:nvPr/>
        </p:nvSpPr>
        <p:spPr>
          <a:xfrm>
            <a:off x="554183" y="2323313"/>
            <a:ext cx="9679708" cy="1341649"/>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۱ – </a:t>
            </a:r>
            <a:r>
              <a:rPr lang="ar-SA" dirty="0">
                <a:latin typeface="Calibri" panose="020F0502020204030204" pitchFamily="34" charset="0"/>
                <a:ea typeface="Calibri" panose="020F0502020204030204" pitchFamily="34" charset="0"/>
              </a:rPr>
              <a:t>هر گاه کارمند یاد شده حداکثر تا سه ماه پس از ابلاغ حکم دستگاه متبوع خود مدعی شود که عذر او موجه بوده است، وزیر یا بالاترین‌مقام دستگاه متبوع کارمند موظف است پرونده وی را جهت تجدید نظر به هیأت تجدید نظر مربوط ارجاع نماید</a:t>
            </a:r>
            <a:r>
              <a:rPr lang="en-US" dirty="0">
                <a:latin typeface="Calibri" panose="020F0502020204030204" pitchFamily="34" charset="0"/>
                <a:ea typeface="Calibri" panose="020F0502020204030204" pitchFamily="34" charset="0"/>
                <a:cs typeface="Arial" panose="020B0604020202020204" pitchFamily="34" charset="0"/>
              </a:rPr>
              <a:t>.</a:t>
            </a:r>
          </a:p>
          <a:p>
            <a:pPr algn="just" rtl="1"/>
            <a:r>
              <a:rPr lang="ar-SA" dirty="0">
                <a:latin typeface="Calibri" panose="020F0502020204030204" pitchFamily="34" charset="0"/>
                <a:ea typeface="Calibri" panose="020F0502020204030204" pitchFamily="34" charset="0"/>
              </a:rPr>
              <a:t>‌هیأت تجدید نظر مکلف به رسیدگی بوده و رأی آن قطعی است و در صورت تأیید حکم اخراج یا برائت از تاریخ اخراج، در غیر این صورت از تاریخ‌ابلاغ، لازم‌الاجراء است</a:t>
            </a:r>
            <a:endParaRPr lang="en-US" dirty="0"/>
          </a:p>
        </p:txBody>
      </p:sp>
      <p:sp>
        <p:nvSpPr>
          <p:cNvPr id="4" name="Rectangle 3">
            <a:extLst>
              <a:ext uri="{FF2B5EF4-FFF2-40B4-BE49-F238E27FC236}">
                <a16:creationId xmlns:a16="http://schemas.microsoft.com/office/drawing/2014/main" id="{CE205FA2-37B3-4221-9456-D37BCDF83DD5}"/>
              </a:ext>
            </a:extLst>
          </p:cNvPr>
          <p:cNvSpPr/>
          <p:nvPr/>
        </p:nvSpPr>
        <p:spPr>
          <a:xfrm>
            <a:off x="554182" y="4303504"/>
            <a:ext cx="9744364" cy="670120"/>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۲ – </a:t>
            </a:r>
            <a:r>
              <a:rPr lang="ar-SA" dirty="0">
                <a:latin typeface="Calibri" panose="020F0502020204030204" pitchFamily="34" charset="0"/>
                <a:ea typeface="Calibri" panose="020F0502020204030204" pitchFamily="34" charset="0"/>
              </a:rPr>
              <a:t>در مورد آن دسته از مستخدمان موضوع این ماده که به هر دلیل به کار بازگشت داده می‌شوند، مدت غیبت و عدم اشتغال آنان حسب‌مورد جزو مرخصی استحقاقی، استعلاجی یا بدون حقوق آنان منظور خواهد شد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3439722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EC2630-C2BB-4FB0-98FF-E6AB5EC37067}"/>
              </a:ext>
            </a:extLst>
          </p:cNvPr>
          <p:cNvSpPr/>
          <p:nvPr/>
        </p:nvSpPr>
        <p:spPr>
          <a:xfrm>
            <a:off x="397163" y="183919"/>
            <a:ext cx="9864437" cy="2461508"/>
          </a:xfrm>
          <a:prstGeom prst="rect">
            <a:avLst/>
          </a:prstGeom>
        </p:spPr>
        <p:txBody>
          <a:bodyPr wrap="square">
            <a:spAutoFit/>
          </a:bodyPr>
          <a:lstStyle/>
          <a:p>
            <a:pPr algn="just"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۱۹</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هر گاه تخلف کارمند عنوان یکی از جرایم مندرج در قوانین جزایی را نیز داشته باشد هیأت رسیدگی به تخلفات اداری مکلف است مطابق‌این قانون به تخلف رسیدگی و رأی قانونی صادر نماید و مراتب را برای رسیدگی به اصل جرم به مرجع قضایی صالح ارسال دارد. هر گونه تصمیم مراجع‌قضایی مانع اجرای مجازاتهای اداری نخواهد بود. چنانچه تصمیم مراجع قضایی مبنی بر برائت باشد هیأت رسیدگی به تخلفات اداری طبق ماده </a:t>
            </a:r>
            <a:r>
              <a:rPr lang="fa-IR" dirty="0">
                <a:latin typeface="Calibri" panose="020F0502020204030204" pitchFamily="34" charset="0"/>
                <a:ea typeface="Calibri" panose="020F0502020204030204" pitchFamily="34" charset="0"/>
              </a:rPr>
              <a:t>۲۴</a:t>
            </a:r>
            <a:r>
              <a:rPr lang="ar-SA" dirty="0">
                <a:latin typeface="Calibri" panose="020F0502020204030204" pitchFamily="34" charset="0"/>
                <a:ea typeface="Calibri" panose="020F0502020204030204" pitchFamily="34" charset="0"/>
              </a:rPr>
              <a:t> این‌قانون اقدام می‌نماید</a:t>
            </a:r>
            <a:r>
              <a:rPr lang="en-US" dirty="0">
                <a:latin typeface="Calibri" panose="020F0502020204030204" pitchFamily="34" charset="0"/>
                <a:ea typeface="Calibri" panose="020F0502020204030204" pitchFamily="34" charset="0"/>
                <a:cs typeface="Arial" panose="020B0604020202020204" pitchFamily="34" charset="0"/>
              </a:rPr>
              <a:t>.</a:t>
            </a:r>
          </a:p>
          <a:p>
            <a:pPr algn="just"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p:txBody>
      </p:sp>
      <p:sp>
        <p:nvSpPr>
          <p:cNvPr id="3" name="Rectangle 2">
            <a:extLst>
              <a:ext uri="{FF2B5EF4-FFF2-40B4-BE49-F238E27FC236}">
                <a16:creationId xmlns:a16="http://schemas.microsoft.com/office/drawing/2014/main" id="{FABC95D2-079F-4A49-B6DC-DB985DB4C0F6}"/>
              </a:ext>
            </a:extLst>
          </p:cNvPr>
          <p:cNvSpPr/>
          <p:nvPr/>
        </p:nvSpPr>
        <p:spPr>
          <a:xfrm>
            <a:off x="397163" y="2762162"/>
            <a:ext cx="9993746" cy="1866986"/>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۲۱</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در صورتی که متهم به آراء قطعی صادره توسط هیأتهای رسیدگی به تخلفات اداری اعتراض داشته باشد، می‌تواند حداکثر تا یک ماه پس‌از ابلاغ رأی به دیوان عدالت اداری شکایت نماید در غیر این صورت رأی قابل رسیدگی در دیوان نخواهد بود</a:t>
            </a:r>
            <a:r>
              <a:rPr lang="en-US" dirty="0">
                <a:latin typeface="Calibri" panose="020F0502020204030204" pitchFamily="34" charset="0"/>
                <a:ea typeface="Calibri" panose="020F0502020204030204" pitchFamily="34" charset="0"/>
                <a:cs typeface="Arial" panose="020B0604020202020204" pitchFamily="34" charset="0"/>
              </a:rPr>
              <a:t>.</a:t>
            </a:r>
          </a:p>
          <a:p>
            <a:pPr algn="just"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۱ – </a:t>
            </a:r>
            <a:r>
              <a:rPr lang="ar-SA" dirty="0">
                <a:latin typeface="Calibri" panose="020F0502020204030204" pitchFamily="34" charset="0"/>
                <a:ea typeface="Calibri" panose="020F0502020204030204" pitchFamily="34" charset="0"/>
              </a:rPr>
              <a:t>رسیدگی دیوان عدالت اداری به آراء هیأتها به صورت شکلی خواهد بود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203311155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26529F-3028-471B-9BCF-3CB0995C61C9}"/>
              </a:ext>
            </a:extLst>
          </p:cNvPr>
          <p:cNvSpPr/>
          <p:nvPr/>
        </p:nvSpPr>
        <p:spPr>
          <a:xfrm>
            <a:off x="360218" y="551349"/>
            <a:ext cx="9781309" cy="1764394"/>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۱ – </a:t>
            </a:r>
            <a:r>
              <a:rPr lang="ar-SA" dirty="0">
                <a:latin typeface="Calibri" panose="020F0502020204030204" pitchFamily="34" charset="0"/>
                <a:ea typeface="Calibri" panose="020F0502020204030204" pitchFamily="34" charset="0"/>
              </a:rPr>
              <a:t>تخلفات اداری اعضاء هیأتهای رسیدگی به تخلفات اداری توسط هیأتی که از طرف هیأت عالی نظارت تعیین می‌شود رسیدگی خواهد‌شد</a:t>
            </a:r>
            <a:r>
              <a:rPr lang="en-US" dirty="0">
                <a:latin typeface="Calibri" panose="020F0502020204030204" pitchFamily="34" charset="0"/>
                <a:ea typeface="Calibri" panose="020F0502020204030204" pitchFamily="34" charset="0"/>
                <a:cs typeface="Arial" panose="020B0604020202020204" pitchFamily="34" charset="0"/>
              </a:rPr>
              <a:t>.</a:t>
            </a:r>
          </a:p>
          <a:p>
            <a:pPr algn="just"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۲ – </a:t>
            </a:r>
            <a:r>
              <a:rPr lang="ar-SA" dirty="0">
                <a:latin typeface="Calibri" panose="020F0502020204030204" pitchFamily="34" charset="0"/>
                <a:ea typeface="Calibri" panose="020F0502020204030204" pitchFamily="34" charset="0"/>
              </a:rPr>
              <a:t>هیچ یک از اعضاء هیأتهای رسیدگی به تخلفات اداری را نمی‌توان در رابطه با آراء صادره از سوی هیأتهای مذکور تحت تعقیب قضایی‌قرار داد مگر در صورت اثبات غرض مجرمانه</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F1E81BF9-FB72-4FEF-8318-E898D5AAC199}"/>
              </a:ext>
            </a:extLst>
          </p:cNvPr>
          <p:cNvSpPr/>
          <p:nvPr/>
        </p:nvSpPr>
        <p:spPr>
          <a:xfrm>
            <a:off x="360218" y="3124173"/>
            <a:ext cx="9781308" cy="1262846"/>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‌تبصره </a:t>
            </a:r>
            <a:r>
              <a:rPr lang="fa-IR" dirty="0">
                <a:latin typeface="Calibri" panose="020F0502020204030204" pitchFamily="34" charset="0"/>
                <a:ea typeface="Calibri" panose="020F0502020204030204" pitchFamily="34" charset="0"/>
              </a:rPr>
              <a:t>۴ – </a:t>
            </a:r>
            <a:r>
              <a:rPr lang="ar-SA" dirty="0">
                <a:latin typeface="Calibri" panose="020F0502020204030204" pitchFamily="34" charset="0"/>
                <a:ea typeface="Calibri" panose="020F0502020204030204" pitchFamily="34" charset="0"/>
              </a:rPr>
              <a:t>در مورد معتادان به مواد مخدر که بر اساس آرای قطعی هیأتهای رسیدگی به تخلفات اداری به مجازاتهای بازخریدی خدمت،‌ بازنشستگی با تقلیل گروه اخراج و انفصال دائم از خدمات دولتی محکوم شده یا می‌شوند در صورت ترک اعتیاد در مدت شش ماه از تاریخ ابلاغ رأی،‌به تشخیص هیأت تجدید نظر، موضوع بر اساس ماده </a:t>
            </a:r>
            <a:r>
              <a:rPr lang="fa-IR" dirty="0">
                <a:latin typeface="Calibri" panose="020F0502020204030204" pitchFamily="34" charset="0"/>
                <a:ea typeface="Calibri" panose="020F0502020204030204" pitchFamily="34" charset="0"/>
              </a:rPr>
              <a:t>۲۴</a:t>
            </a:r>
            <a:r>
              <a:rPr lang="ar-SA" dirty="0">
                <a:latin typeface="Calibri" panose="020F0502020204030204" pitchFamily="34" charset="0"/>
                <a:ea typeface="Calibri" panose="020F0502020204030204" pitchFamily="34" charset="0"/>
              </a:rPr>
              <a:t> این قانون به هیأت عالی نظارت ارجاع می‌شود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322650485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B1222D-BE55-4576-A201-B46C18361B6D}"/>
              </a:ext>
            </a:extLst>
          </p:cNvPr>
          <p:cNvSpPr/>
          <p:nvPr/>
        </p:nvSpPr>
        <p:spPr>
          <a:xfrm>
            <a:off x="341745" y="603445"/>
            <a:ext cx="9652000" cy="1069075"/>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۲۳</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اعمال مجازات شدیدتر نسبت به آرای غیر قطعی هیأتهای بدوی یا آراء نقض شده توسط دیوان عدالت اداری با توجه به مستندات جدید‌پس از رسیدگی مجدد با توجه به کلیه جوانب امر بلامانع است</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C08CC8C1-7E0F-4E96-BE43-B7A21A7A7186}"/>
              </a:ext>
            </a:extLst>
          </p:cNvPr>
          <p:cNvSpPr/>
          <p:nvPr/>
        </p:nvSpPr>
        <p:spPr>
          <a:xfrm>
            <a:off x="341745" y="2397724"/>
            <a:ext cx="9651999" cy="1766189"/>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۲۴</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اصلاح یا تغییر آرای قطعی هیأتهای رسیدگی به تخلفات اداری صرفاً در مواردی که هیأت به اکثریت آراء تشخیص دهد که مفاد حکم‌صادر شده از لحاظ موازین قانونی (‌به لحاظ شکلی یا ماهوی) مخدوش می‌باشد، پس از تأیید هیأت عالی نظارت در خصوص مورد امکان‌پذیر است</a:t>
            </a:r>
            <a:r>
              <a:rPr lang="en-US" dirty="0">
                <a:latin typeface="Calibri" panose="020F0502020204030204" pitchFamily="34" charset="0"/>
                <a:ea typeface="Calibri" panose="020F0502020204030204" pitchFamily="34" charset="0"/>
                <a:cs typeface="Arial" panose="020B0604020202020204" pitchFamily="34" charset="0"/>
              </a:rPr>
              <a:t>.</a:t>
            </a:r>
          </a:p>
          <a:p>
            <a:pPr algn="just"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3299719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44FD8E-BFE5-4EAD-9453-1A025F1720BC}"/>
              </a:ext>
            </a:extLst>
          </p:cNvPr>
          <p:cNvPicPr>
            <a:picLocks noChangeAspect="1"/>
          </p:cNvPicPr>
          <p:nvPr/>
        </p:nvPicPr>
        <p:blipFill>
          <a:blip r:embed="rId2"/>
          <a:stretch>
            <a:fillRect/>
          </a:stretch>
        </p:blipFill>
        <p:spPr>
          <a:xfrm>
            <a:off x="4368511" y="587648"/>
            <a:ext cx="5431270" cy="5395062"/>
          </a:xfrm>
          <a:prstGeom prst="rect">
            <a:avLst/>
          </a:prstGeom>
        </p:spPr>
      </p:pic>
    </p:spTree>
    <p:extLst>
      <p:ext uri="{BB962C8B-B14F-4D97-AF65-F5344CB8AC3E}">
        <p14:creationId xmlns:p14="http://schemas.microsoft.com/office/powerpoint/2010/main" val="13417443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48E13A-E696-4504-8604-4C316F967E6B}"/>
              </a:ext>
            </a:extLst>
          </p:cNvPr>
          <p:cNvSpPr/>
          <p:nvPr/>
        </p:nvSpPr>
        <p:spPr>
          <a:xfrm>
            <a:off x="6691130" y="692886"/>
            <a:ext cx="3243196" cy="373757"/>
          </a:xfrm>
          <a:prstGeom prst="rect">
            <a:avLst/>
          </a:prstGeom>
        </p:spPr>
        <p:txBody>
          <a:bodyPr wrap="non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فصل سوم – چگونگی رسیدگی به تخلفات</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9BFD777F-7F35-4DD9-A67E-9A60572AA5E9}"/>
              </a:ext>
            </a:extLst>
          </p:cNvPr>
          <p:cNvSpPr/>
          <p:nvPr/>
        </p:nvSpPr>
        <p:spPr>
          <a:xfrm>
            <a:off x="240145" y="1400336"/>
            <a:ext cx="9694181" cy="3760966"/>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۱۹</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رسیدگی به تخلفات اداری کارمندان پس ازتکمیل پرونده صورت می گیرد وچنانچه هیات حضورمتهم را ضروری تشخیص دهد، درجلسه حضورمی یابد</a:t>
            </a:r>
            <a:r>
              <a:rPr lang="en-US" dirty="0">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تبصره – درصورت درخواست کتبی متهم برای دفاع حضوری ،هیات موظف است ، یکباروی را برای حضوردرجلسه دعوت کند</a:t>
            </a: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۲۰</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تشخیص تخلف وانطباق آن بایکی ازموارد تخلفات مندرج درقانون ، برعهده هیات های رسیدگی کننده است</a:t>
            </a: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08740316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18413D-04F0-4814-AB2A-118BF3A506B1}"/>
              </a:ext>
            </a:extLst>
          </p:cNvPr>
          <p:cNvSpPr/>
          <p:nvPr/>
        </p:nvSpPr>
        <p:spPr>
          <a:xfrm>
            <a:off x="350981" y="570332"/>
            <a:ext cx="10039927" cy="2858668"/>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۲۱</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هیأت پس ازاتمام رسیدگی وملاحظه اسناد ومدارک موجود درپرونده ،وتوجه کامل به مدافعات متهم ومواردی ازجمله میزان زیان وارد شده ( اعم ازمادی ومعنوی ) به دولت یا اشخاص حقیقی یاحقوقـی ، آثارسو اجتماعی واداری ، موقعیت وسوابق کارمند، و وجودیا فقدان سوء نیت وی ،اقدام به صدور رای واتخاذ تصمیم می کند.رای هیات ها باید مستدل ومستند به قانون و مقررات مربوط بوده وحاوی تخلفات منتسب به متهم ، نام ونام خانوادگی وامضای اعضای رای دهنده درزیر رای صادرشده باشد</a:t>
            </a:r>
            <a:r>
              <a:rPr lang="en-US"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۲۲</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جلسه های هیات ها باشرکت سه نفرازاعضـا رسمیت می یابد وآرای آنها بانظرموافق حداقل دونفرازاعضا، معتبراست</a:t>
            </a:r>
            <a:r>
              <a:rPr lang="en-US" dirty="0">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25933889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2B7933-16FF-4C43-B91D-26C489583281}"/>
              </a:ext>
            </a:extLst>
          </p:cNvPr>
          <p:cNvSpPr/>
          <p:nvPr/>
        </p:nvSpPr>
        <p:spPr>
          <a:xfrm>
            <a:off x="480291" y="409907"/>
            <a:ext cx="9827491" cy="2655279"/>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۲۳</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آرای صـادرشده توسـط هیات های بدوی وتجدیدنظر واحکام اخراج موضوع ماده ( </a:t>
            </a:r>
            <a:r>
              <a:rPr lang="fa-IR" dirty="0">
                <a:latin typeface="Calibri" panose="020F0502020204030204" pitchFamily="34" charset="0"/>
                <a:ea typeface="Calibri" panose="020F0502020204030204" pitchFamily="34" charset="0"/>
              </a:rPr>
              <a:t>۱۷ ) </a:t>
            </a:r>
            <a:r>
              <a:rPr lang="ar-SA" dirty="0">
                <a:latin typeface="Calibri" panose="020F0502020204030204" pitchFamily="34" charset="0"/>
                <a:ea typeface="Calibri" panose="020F0502020204030204" pitchFamily="34" charset="0"/>
              </a:rPr>
              <a:t>قانون ، به طورمستقیم وبلافاصله به اداره های کارگزینی یا دوایرمشابه دستگاه های ذی ربط ارسال می شود. واحدهای یادشده موظفند حداکثر ظرف ( </a:t>
            </a:r>
            <a:r>
              <a:rPr lang="fa-IR" dirty="0">
                <a:latin typeface="Calibri" panose="020F0502020204030204" pitchFamily="34" charset="0"/>
                <a:ea typeface="Calibri" panose="020F0502020204030204" pitchFamily="34" charset="0"/>
              </a:rPr>
              <a:t>۳۰ ) </a:t>
            </a:r>
            <a:r>
              <a:rPr lang="ar-SA" dirty="0">
                <a:latin typeface="Calibri" panose="020F0502020204030204" pitchFamily="34" charset="0"/>
                <a:ea typeface="Calibri" panose="020F0502020204030204" pitchFamily="34" charset="0"/>
              </a:rPr>
              <a:t>روزازتاریخ صدور رای ،آرا واحکام صادرشده رابه کارمندان مربوط ابلاغ کرده ومدارک آنراجهت درج درپرونده اتهامی به هیات مربوط تحویل دهند . درصورت سهل انگاری مسؤولان کارگزینی یا اموراداری مربوط درابلاغ آرا واحکام صادرشده به متهم ، با آنان طبق قانون رفتارمی شود ، همچنین هرگونه خودداری یاجلوگیری ازاجرای آرای هیات ها ممنوع است و بامتخلفان طبق قانون رفتار می شود</a:t>
            </a:r>
            <a:r>
              <a:rPr lang="en-US"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p:txBody>
      </p:sp>
      <p:sp>
        <p:nvSpPr>
          <p:cNvPr id="3" name="Rectangle 2">
            <a:extLst>
              <a:ext uri="{FF2B5EF4-FFF2-40B4-BE49-F238E27FC236}">
                <a16:creationId xmlns:a16="http://schemas.microsoft.com/office/drawing/2014/main" id="{A7EDAB02-D8CB-47BD-BCD9-6C26C9202786}"/>
              </a:ext>
            </a:extLst>
          </p:cNvPr>
          <p:cNvSpPr/>
          <p:nvPr/>
        </p:nvSpPr>
        <p:spPr>
          <a:xfrm>
            <a:off x="480291" y="2894463"/>
            <a:ext cx="9827491" cy="1069075"/>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۲۴</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هیات های بدوی مکلفند قطعی یاقابل پژوهش بودن آرا،همچنین نشانی محل دریافت درخواست تجدیدنظر را زیر آرای خود درج کنند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7369245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C80C94-5BE1-4205-98B2-F5A093D87BE0}"/>
              </a:ext>
            </a:extLst>
          </p:cNvPr>
          <p:cNvSpPr/>
          <p:nvPr/>
        </p:nvSpPr>
        <p:spPr>
          <a:xfrm>
            <a:off x="563419" y="603045"/>
            <a:ext cx="9762835" cy="1365438"/>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۲۵</a:t>
            </a:r>
            <a:endParaRPr lang="en-US"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Calibri" panose="020F0502020204030204" pitchFamily="34" charset="0"/>
                <a:ea typeface="Calibri" panose="020F0502020204030204" pitchFamily="34" charset="0"/>
              </a:rPr>
              <a:t>درخواست تجدیدنظرنسبت به آرای هیات های بدوی باید به وسیله محکوم علیه یا نماینده قانونی وی ظرف ( </a:t>
            </a:r>
            <a:r>
              <a:rPr lang="fa-IR" dirty="0">
                <a:latin typeface="Calibri" panose="020F0502020204030204" pitchFamily="34" charset="0"/>
                <a:ea typeface="Calibri" panose="020F0502020204030204" pitchFamily="34" charset="0"/>
              </a:rPr>
              <a:t>۳۰ ) </a:t>
            </a:r>
            <a:r>
              <a:rPr lang="ar-SA" dirty="0">
                <a:latin typeface="Calibri" panose="020F0502020204030204" pitchFamily="34" charset="0"/>
                <a:ea typeface="Calibri" panose="020F0502020204030204" pitchFamily="34" charset="0"/>
              </a:rPr>
              <a:t>روزازتاریخ ابلاغ رای ، با زبان فارسی وذکر دلایل به طورکتبی به اداره کارگزینی مربوط تسلیم و رسید اخذ شود. ملاک دریافت به موقع درخواست ،تاریخ ثبت دفترهای کارگزینی مربوط است</a:t>
            </a:r>
            <a:r>
              <a:rPr lang="en-US" dirty="0">
                <a:latin typeface="Calibri" panose="020F0502020204030204" pitchFamily="34" charset="0"/>
                <a:ea typeface="Calibri" panose="020F0502020204030204" pitchFamily="34" charset="0"/>
                <a:cs typeface="Arial" panose="020B0604020202020204" pitchFamily="34" charset="0"/>
              </a:rPr>
              <a:t> .</a:t>
            </a:r>
          </a:p>
        </p:txBody>
      </p:sp>
      <p:sp>
        <p:nvSpPr>
          <p:cNvPr id="3" name="Rectangle 2">
            <a:extLst>
              <a:ext uri="{FF2B5EF4-FFF2-40B4-BE49-F238E27FC236}">
                <a16:creationId xmlns:a16="http://schemas.microsoft.com/office/drawing/2014/main" id="{5CF79F7E-3443-41D5-B566-0F7CA9763A25}"/>
              </a:ext>
            </a:extLst>
          </p:cNvPr>
          <p:cNvSpPr/>
          <p:nvPr/>
        </p:nvSpPr>
        <p:spPr>
          <a:xfrm>
            <a:off x="563419" y="2649396"/>
            <a:ext cx="9762835" cy="966483"/>
          </a:xfrm>
          <a:prstGeom prst="rect">
            <a:avLst/>
          </a:prstGeom>
        </p:spPr>
        <p:txBody>
          <a:bodyPr wrap="square">
            <a:spAutoFit/>
          </a:bodyPr>
          <a:lstStyle/>
          <a:p>
            <a:pPr algn="just"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۲۶ – </a:t>
            </a:r>
            <a:r>
              <a:rPr lang="ar-SA" dirty="0">
                <a:latin typeface="Calibri" panose="020F0502020204030204" pitchFamily="34" charset="0"/>
                <a:ea typeface="Calibri" panose="020F0502020204030204" pitchFamily="34" charset="0"/>
              </a:rPr>
              <a:t>اداره های کارگزینی دستگاه هامکلفند درخواست اعتراض کارمند یا نماینده وی رادرسریعترین زمان ممکن ، برای رسیدگی به هیـات تجدیدنظـرمربوط ارسال کنند، ودرمواردی که رای هیات بدوی قابل تجدیدنظرباشد،ولی متهم ظرف مهلت مقررنسبت به آن درخواست تجدیدنظرنکند رای صادرشده را ازتاریخ پایان یافتن مهلت یاد شده اجراکنند</a:t>
            </a:r>
            <a:r>
              <a:rPr lang="en-US" dirty="0">
                <a:latin typeface="Calibri" panose="020F0502020204030204" pitchFamily="34" charset="0"/>
                <a:ea typeface="Calibri" panose="020F0502020204030204" pitchFamily="34" charset="0"/>
                <a:cs typeface="Arial" panose="020B0604020202020204" pitchFamily="34" charset="0"/>
              </a:rPr>
              <a:t> .</a:t>
            </a:r>
          </a:p>
        </p:txBody>
      </p:sp>
      <p:sp>
        <p:nvSpPr>
          <p:cNvPr id="4" name="Rectangle 3">
            <a:extLst>
              <a:ext uri="{FF2B5EF4-FFF2-40B4-BE49-F238E27FC236}">
                <a16:creationId xmlns:a16="http://schemas.microsoft.com/office/drawing/2014/main" id="{F8BC142A-8F09-4FF9-BAAA-E49C6D34FBAE}"/>
              </a:ext>
            </a:extLst>
          </p:cNvPr>
          <p:cNvSpPr/>
          <p:nvPr/>
        </p:nvSpPr>
        <p:spPr>
          <a:xfrm>
            <a:off x="563419" y="4113663"/>
            <a:ext cx="9762835" cy="772712"/>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۲۷</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کلیه هیات هامکلفند درمتن آرای قطعی صادرشده ، مهلت یک ماهه شکایت به دیوان عدالت اداری راتصریح کنند</a:t>
            </a:r>
            <a:r>
              <a:rPr lang="en-US" dirty="0">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2851514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ppt_w</p:attrName>
                                        </p:attrNameLst>
                                      </p:cBhvr>
                                      <p:tavLst>
                                        <p:tav tm="0" fmla="#ppt_w*sin(2.5*pi*$)">
                                          <p:val>
                                            <p:fltVal val="0"/>
                                          </p:val>
                                        </p:tav>
                                        <p:tav tm="100000">
                                          <p:val>
                                            <p:fltVal val="1"/>
                                          </p:val>
                                        </p:tav>
                                      </p:tavLst>
                                    </p:anim>
                                    <p:anim calcmode="lin" valueType="num">
                                      <p:cBhvr>
                                        <p:cTn id="27"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7BF1A9-1AF1-4D91-AAAE-8DC4B5499348}"/>
              </a:ext>
            </a:extLst>
          </p:cNvPr>
          <p:cNvSpPr/>
          <p:nvPr/>
        </p:nvSpPr>
        <p:spPr>
          <a:xfrm>
            <a:off x="628074" y="610489"/>
            <a:ext cx="9781308" cy="2163349"/>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۲۹</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هیات ها درموارد لزوم می توانند در ارتباط با اتهام های واردشده به کارمندان ازمراجع قضایی مربوط استعلام نظرکنند ومراجع یاد شده مکلفند حداکثر ظرف ( </a:t>
            </a:r>
            <a:r>
              <a:rPr lang="fa-IR" dirty="0">
                <a:latin typeface="Calibri" panose="020F0502020204030204" pitchFamily="34" charset="0"/>
                <a:ea typeface="Calibri" panose="020F0502020204030204" pitchFamily="34" charset="0"/>
              </a:rPr>
              <a:t>۳۰ ) </a:t>
            </a:r>
            <a:r>
              <a:rPr lang="ar-SA" dirty="0">
                <a:latin typeface="Calibri" panose="020F0502020204030204" pitchFamily="34" charset="0"/>
                <a:ea typeface="Calibri" panose="020F0502020204030204" pitchFamily="34" charset="0"/>
              </a:rPr>
              <a:t>روزبه استعلام هیات ها پاسخ دهند</a:t>
            </a: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تبصره ـ هیات ها مکلفند درموارد لزوم از وزارت اطلاعات استعلام نظر کنند و وزارت یادشده موظف است ظرف ( </a:t>
            </a:r>
            <a:r>
              <a:rPr lang="fa-IR" dirty="0">
                <a:latin typeface="Calibri" panose="020F0502020204030204" pitchFamily="34" charset="0"/>
                <a:ea typeface="Calibri" panose="020F0502020204030204" pitchFamily="34" charset="0"/>
              </a:rPr>
              <a:t>۱۰ ) </a:t>
            </a:r>
            <a:r>
              <a:rPr lang="ar-SA" dirty="0">
                <a:latin typeface="Calibri" panose="020F0502020204030204" pitchFamily="34" charset="0"/>
                <a:ea typeface="Calibri" panose="020F0502020204030204" pitchFamily="34" charset="0"/>
              </a:rPr>
              <a:t>روز به استعلام هیات ها پاسخ دهد</a:t>
            </a:r>
            <a:r>
              <a:rPr lang="en-US" dirty="0">
                <a:latin typeface="Calibri" panose="020F0502020204030204" pitchFamily="34" charset="0"/>
                <a:ea typeface="Calibri" panose="020F050202020403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D26F4123-CC99-4322-9DAF-177573FE430C}"/>
              </a:ext>
            </a:extLst>
          </p:cNvPr>
          <p:cNvSpPr/>
          <p:nvPr/>
        </p:nvSpPr>
        <p:spPr>
          <a:xfrm>
            <a:off x="628074" y="2930940"/>
            <a:ext cx="9910617" cy="3155031"/>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۳۰</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بلاتکلیف گذاردن مستخدمان دولت درموارد طرح پرونده اتهامی آنان درهیات ها یاصدورآرای غیرقطعی ( قابل تجدیدنظر ) ازسوی هیات های بدوی ونیزدرموارد نقض آرای قطعی هیات ها ازسوی دیوان عدالت اداری یاهیات عالی نظارت به هرعنوان مجوزی ندارد</a:t>
            </a: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en-US" dirty="0">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۳۱</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فوت متهم موجب توقف رسیدگی وصدور رای می شود ودرصورتی که کارمند درطول تحمل مجازاتهای بندهای "ج "، "د"و "ز" ماده ( </a:t>
            </a:r>
            <a:r>
              <a:rPr lang="fa-IR" dirty="0">
                <a:latin typeface="Calibri" panose="020F0502020204030204" pitchFamily="34" charset="0"/>
                <a:ea typeface="Calibri" panose="020F0502020204030204" pitchFamily="34" charset="0"/>
              </a:rPr>
              <a:t>۹ ) </a:t>
            </a:r>
            <a:r>
              <a:rPr lang="ar-SA" dirty="0">
                <a:latin typeface="Calibri" panose="020F0502020204030204" pitchFamily="34" charset="0"/>
                <a:ea typeface="Calibri" panose="020F0502020204030204" pitchFamily="34" charset="0"/>
              </a:rPr>
              <a:t>قانون فوت شود اعمال مجازات های یادشده متوقف شده وحالت استخدامی کارمنداز زمان فوت به حالت قبل ازتعیین مجازات اعاده می شود . حکم این ماده مانع ازارسال پرونده به مراجع قضایی در سایر موارد نیست</a:t>
            </a:r>
            <a:r>
              <a:rPr lang="en-US" dirty="0">
                <a:latin typeface="Calibri" panose="020F0502020204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60336418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A5C634-9AED-49A7-8905-C97C47CB3B2A}"/>
              </a:ext>
            </a:extLst>
          </p:cNvPr>
          <p:cNvSpPr/>
          <p:nvPr/>
        </p:nvSpPr>
        <p:spPr>
          <a:xfrm>
            <a:off x="701965" y="686572"/>
            <a:ext cx="9661236" cy="1069075"/>
          </a:xfrm>
          <a:prstGeom prst="rect">
            <a:avLst/>
          </a:prstGeom>
        </p:spPr>
        <p:txBody>
          <a:bodyPr wrap="square">
            <a:spAutoFit/>
          </a:bodyPr>
          <a:lstStyle/>
          <a:p>
            <a:pPr algn="r" rtl="1">
              <a:lnSpc>
                <a:spcPct val="107000"/>
              </a:lnSpc>
              <a:spcAft>
                <a:spcPts val="800"/>
              </a:spcAft>
            </a:pPr>
            <a:r>
              <a:rPr lang="ar-SA" dirty="0">
                <a:latin typeface="Calibri" panose="020F0502020204030204" pitchFamily="34" charset="0"/>
                <a:ea typeface="Calibri" panose="020F0502020204030204" pitchFamily="34" charset="0"/>
              </a:rPr>
              <a:t>ماده </a:t>
            </a:r>
            <a:r>
              <a:rPr lang="fa-IR" dirty="0">
                <a:latin typeface="Calibri" panose="020F0502020204030204" pitchFamily="34" charset="0"/>
                <a:ea typeface="Calibri" panose="020F0502020204030204" pitchFamily="34" charset="0"/>
              </a:rPr>
              <a:t>۴۶</a:t>
            </a:r>
            <a:endParaRPr lang="en-US"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dirty="0">
                <a:latin typeface="Calibri" panose="020F0502020204030204" pitchFamily="34" charset="0"/>
                <a:ea typeface="Calibri" panose="020F0502020204030204" pitchFamily="34" charset="0"/>
              </a:rPr>
              <a:t>اداره های کارگزینـی مکلفنـد یک نسخه ازاحکام کارگزینی مربوط به کارمندانی راکه محکوم به بازنشستگی ،بازخرید،اخراج یا انفصال دایم ازخدمات دولتی می شوند،به سازمان اموراداری واستخدامی کشورارسال کنند</a:t>
            </a:r>
            <a:r>
              <a:rPr lang="en-US" dirty="0">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49021356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C26629-3CB6-4DD8-8654-1CCED5F167DF}"/>
              </a:ext>
            </a:extLst>
          </p:cNvPr>
          <p:cNvPicPr>
            <a:picLocks noChangeAspect="1"/>
          </p:cNvPicPr>
          <p:nvPr/>
        </p:nvPicPr>
        <p:blipFill>
          <a:blip r:embed="rId2"/>
          <a:stretch>
            <a:fillRect/>
          </a:stretch>
        </p:blipFill>
        <p:spPr>
          <a:xfrm>
            <a:off x="2240481" y="434109"/>
            <a:ext cx="7765297" cy="5948217"/>
          </a:xfrm>
          <a:prstGeom prst="rect">
            <a:avLst/>
          </a:prstGeom>
        </p:spPr>
      </p:pic>
    </p:spTree>
    <p:extLst>
      <p:ext uri="{BB962C8B-B14F-4D97-AF65-F5344CB8AC3E}">
        <p14:creationId xmlns:p14="http://schemas.microsoft.com/office/powerpoint/2010/main" val="1032168274"/>
      </p:ext>
    </p:extLst>
  </p:cSld>
  <p:clrMapOvr>
    <a:masterClrMapping/>
  </p:clrMapOvr>
  <p:transition spd="slow">
    <p:wheel spokes="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21040F-5C01-40B7-AB95-DDAC3175680E}"/>
              </a:ext>
            </a:extLst>
          </p:cNvPr>
          <p:cNvPicPr>
            <a:picLocks noChangeAspect="1"/>
          </p:cNvPicPr>
          <p:nvPr/>
        </p:nvPicPr>
        <p:blipFill>
          <a:blip r:embed="rId2"/>
          <a:stretch>
            <a:fillRect/>
          </a:stretch>
        </p:blipFill>
        <p:spPr>
          <a:xfrm>
            <a:off x="4214" y="0"/>
            <a:ext cx="10632935" cy="6858000"/>
          </a:xfrm>
          <a:prstGeom prst="rect">
            <a:avLst/>
          </a:prstGeom>
        </p:spPr>
      </p:pic>
    </p:spTree>
    <p:extLst>
      <p:ext uri="{BB962C8B-B14F-4D97-AF65-F5344CB8AC3E}">
        <p14:creationId xmlns:p14="http://schemas.microsoft.com/office/powerpoint/2010/main" val="857219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209</TotalTime>
  <Words>2921</Words>
  <Application>Microsoft Office PowerPoint</Application>
  <PresentationFormat>Widescreen</PresentationFormat>
  <Paragraphs>194</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Trebuchet MS</vt:lpstr>
      <vt:lpstr>Berlin</vt:lpstr>
      <vt:lpstr>PowerPoint Presentation</vt:lpstr>
      <vt:lpstr>تخلفات اداری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تخلفات اداری</dc:title>
  <dc:creator>mojtaba karamimanesh</dc:creator>
  <cp:lastModifiedBy>liela Dastan</cp:lastModifiedBy>
  <cp:revision>36</cp:revision>
  <dcterms:created xsi:type="dcterms:W3CDTF">2026-06-08T04:55:17Z</dcterms:created>
  <dcterms:modified xsi:type="dcterms:W3CDTF">2026-09-09T05:32:45Z</dcterms:modified>
</cp:coreProperties>
</file>